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769" r:id="rId7"/>
    <p:sldId id="1529" r:id="rId8"/>
    <p:sldId id="1663" r:id="rId9"/>
    <p:sldId id="1686" r:id="rId10"/>
    <p:sldId id="1602" r:id="rId11"/>
    <p:sldId id="1688" r:id="rId12"/>
    <p:sldId id="1689" r:id="rId13"/>
    <p:sldId id="1690" r:id="rId14"/>
    <p:sldId id="1684" r:id="rId15"/>
    <p:sldId id="1687" r:id="rId16"/>
    <p:sldId id="1666" r:id="rId17"/>
    <p:sldId id="1669" r:id="rId18"/>
    <p:sldId id="1665" r:id="rId19"/>
    <p:sldId id="1667" r:id="rId20"/>
    <p:sldId id="1685" r:id="rId21"/>
    <p:sldId id="1693" r:id="rId22"/>
    <p:sldId id="1692" r:id="rId23"/>
    <p:sldId id="1691" r:id="rId24"/>
    <p:sldId id="1675" r:id="rId25"/>
    <p:sldId id="1676" r:id="rId26"/>
    <p:sldId id="1662" r:id="rId27"/>
    <p:sldId id="1677" r:id="rId28"/>
    <p:sldId id="1539" r:id="rId29"/>
    <p:sldId id="1671" r:id="rId30"/>
    <p:sldId id="166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Numerical_methods_for_ordinary_differential_equa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yandas.me/blogs/2020-03-20-neural-od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5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yandas.me/blogs/2020-03-20-neural-ode" TargetMode="External"/><Relationship Id="rId2" Type="http://schemas.openxmlformats.org/officeDocument/2006/relationships/hyperlink" Target="https://implicit-layers-tutorial.org/neural_ode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clr2020deepdiffeq.rice.ed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src/neuromancer/psl/autonomous.py" TargetMode="External"/><Relationship Id="rId2" Type="http://schemas.openxmlformats.org/officeDocument/2006/relationships/hyperlink" Target="https://github.com/dynamicslab/sindy-original-example/tree/30f4dcd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ciML/SciMLBenchmarks.j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_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uvic.ca/~tbazett/diffyqs/diffyq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D061-252E-90C4-1638-F4DBE77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E1B11-21D7-C1BE-1CD0-0F966F29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44ED-9C8E-CE5B-EBC4-CE450988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02" y="169336"/>
            <a:ext cx="3931455" cy="483808"/>
          </a:xfrm>
        </p:spPr>
        <p:txBody>
          <a:bodyPr/>
          <a:lstStyle/>
          <a:p>
            <a:r>
              <a:rPr lang="en-US" sz="2000" dirty="0"/>
              <a:t>Family of ODEs Solvers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8978B-2D42-5C1D-7780-040634C51FA2}"/>
              </a:ext>
            </a:extLst>
          </p:cNvPr>
          <p:cNvSpPr txBox="1"/>
          <p:nvPr/>
        </p:nvSpPr>
        <p:spPr>
          <a:xfrm>
            <a:off x="218023" y="901474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077AC-74C9-E700-6467-348A55A1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9" y="1370348"/>
            <a:ext cx="3295819" cy="425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EC71E-237F-A3B2-D3A4-511B59DD4120}"/>
              </a:ext>
            </a:extLst>
          </p:cNvPr>
          <p:cNvSpPr txBox="1"/>
          <p:nvPr/>
        </p:nvSpPr>
        <p:spPr>
          <a:xfrm>
            <a:off x="218023" y="21082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Implicit Backward Euler (order 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F2A34-B692-3780-CD2E-2433A977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3" y="2617947"/>
            <a:ext cx="3645087" cy="406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97AE1-8B4E-CB92-E966-F1F98DF58FE9}"/>
              </a:ext>
            </a:extLst>
          </p:cNvPr>
          <p:cNvSpPr txBox="1"/>
          <p:nvPr/>
        </p:nvSpPr>
        <p:spPr>
          <a:xfrm>
            <a:off x="264439" y="3218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Semi-Implicit (</a:t>
            </a:r>
            <a:r>
              <a:rPr lang="en-US" sz="1600" b="1" dirty="0" err="1"/>
              <a:t>Symplectic</a:t>
            </a:r>
            <a:r>
              <a:rPr lang="en-US" sz="1600" b="1" dirty="0"/>
              <a:t>) Euler.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FC4AB-F6AB-658A-B595-151C884D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3" y="3728322"/>
            <a:ext cx="2444876" cy="933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6C991-5EC3-5642-5B8A-8662C1600707}"/>
              </a:ext>
            </a:extLst>
          </p:cNvPr>
          <p:cNvSpPr txBox="1"/>
          <p:nvPr/>
        </p:nvSpPr>
        <p:spPr>
          <a:xfrm>
            <a:off x="4844107" y="278394"/>
            <a:ext cx="4185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Runge–</a:t>
            </a:r>
            <a:r>
              <a:rPr lang="en-US" sz="1600" b="1" dirty="0" err="1"/>
              <a:t>Kutta</a:t>
            </a:r>
            <a:r>
              <a:rPr lang="en-US" sz="1600" b="1" dirty="0"/>
              <a:t> 4 (RK4, order 4).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CF9D8-71B8-0835-7B92-10CBB517C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59" y="658487"/>
            <a:ext cx="4369025" cy="23305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9DBB23-2885-447E-5027-D9786F394D78}"/>
              </a:ext>
            </a:extLst>
          </p:cNvPr>
          <p:cNvSpPr txBox="1"/>
          <p:nvPr/>
        </p:nvSpPr>
        <p:spPr>
          <a:xfrm>
            <a:off x="1718927" y="4851053"/>
            <a:ext cx="6142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https://en.wikipedia.org/wiki/Numerical_methods_for_ordinary_differential_equations</a:t>
            </a:r>
            <a:r>
              <a:rPr lang="en-US" sz="1000" dirty="0"/>
              <a:t> 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69B827-830C-A7AA-B845-5EC73426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23" y="3057426"/>
            <a:ext cx="2444877" cy="19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161B5B-60B0-02DC-FBEF-27BF0340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23" y="3057426"/>
            <a:ext cx="1695655" cy="18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71300"/>
          </a:xfrm>
        </p:spPr>
        <p:txBody>
          <a:bodyPr/>
          <a:lstStyle/>
          <a:p>
            <a:r>
              <a:rPr lang="en-US" sz="2000" dirty="0" err="1"/>
              <a:t>ResNet</a:t>
            </a:r>
            <a:r>
              <a:rPr lang="en-US" sz="2000" dirty="0"/>
              <a:t> vs NODE</a:t>
            </a:r>
          </a:p>
        </p:txBody>
      </p:sp>
      <p:pic>
        <p:nvPicPr>
          <p:cNvPr id="7170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93F9A0A0-A208-2092-37C1-2E8CE47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18" y="1076820"/>
            <a:ext cx="5024371" cy="35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8F49F-F877-6FA4-EDEB-CAD33399AEE0}"/>
              </a:ext>
            </a:extLst>
          </p:cNvPr>
          <p:cNvSpPr txBox="1"/>
          <p:nvPr/>
        </p:nvSpPr>
        <p:spPr>
          <a:xfrm>
            <a:off x="264439" y="1601560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860A2-CFCA-22EA-0BA2-4D727053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9" y="1940114"/>
            <a:ext cx="3295819" cy="42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3B4BC-B197-5946-5114-ED5F3089200E}"/>
              </a:ext>
            </a:extLst>
          </p:cNvPr>
          <p:cNvSpPr txBox="1"/>
          <p:nvPr/>
        </p:nvSpPr>
        <p:spPr>
          <a:xfrm>
            <a:off x="264439" y="738266"/>
            <a:ext cx="4307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Residual Neural Network (</a:t>
            </a:r>
            <a:r>
              <a:rPr lang="en-US" sz="1600" b="1" dirty="0" err="1"/>
              <a:t>ResNet</a:t>
            </a:r>
            <a:r>
              <a:rPr lang="en-US" sz="16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45ED8-8F25-2C0C-35DC-141693FE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9" y="1116560"/>
            <a:ext cx="2991004" cy="38737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CA09EE2-BA28-7BC5-BDD2-D543D8AD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1" y="2571750"/>
            <a:ext cx="3821843" cy="2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24303-77AB-DD72-9561-CC64254626B0}"/>
              </a:ext>
            </a:extLst>
          </p:cNvPr>
          <p:cNvSpPr txBox="1"/>
          <p:nvPr/>
        </p:nvSpPr>
        <p:spPr>
          <a:xfrm>
            <a:off x="490456" y="4897279"/>
            <a:ext cx="7600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https://ayandas.me/blogs/2020-03-20-neural-ode</a:t>
            </a:r>
            <a:r>
              <a:rPr lang="en-US" sz="1000" dirty="0"/>
              <a:t>		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50" y="169336"/>
            <a:ext cx="7883344" cy="483808"/>
          </a:xfrm>
        </p:spPr>
        <p:txBody>
          <a:bodyPr/>
          <a:lstStyle/>
          <a:p>
            <a:r>
              <a:rPr lang="en-US" sz="2000" dirty="0"/>
              <a:t>Data-Driven NODE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ODEs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8E3-9340-4FC5-65D9-585A2E46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54F6B-1E10-8AA1-6164-EDDFC8AA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92F29-3B0A-463F-366F-D3CF36FB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Backpropagation through time (BPTT)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F1D64F-6ADE-E89C-FCFE-2673178D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4" y="766680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89157-428D-F002-25C7-9FB3C888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6" y="2385795"/>
            <a:ext cx="8329509" cy="2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5003-EFB3-1FD3-423B-2D923D93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B3D75-8444-3581-3987-3FE7C4B4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30FA4-D2D4-D422-CD15-7B5E027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Adjoint Sensitivity Method (Continuous-time BPTT)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779C8-1063-7CB1-02FB-AB24A850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5" y="3159478"/>
            <a:ext cx="7772267" cy="1967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2E3F4F-947D-5DFC-4FB4-FA2AFC62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6" y="672955"/>
            <a:ext cx="7698426" cy="25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System Identification with Neural 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233B3-8CD4-A9EB-35DF-B58266A8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75" y="644405"/>
            <a:ext cx="7183719" cy="44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/>
              <a:t>NODE Advantages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1BEE-EADF-DAE6-DE1C-12AF0247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6" y="911857"/>
            <a:ext cx="8585289" cy="40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b="1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NODE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C306-7B5E-4118-3F2C-78B43E3D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0" y="893263"/>
            <a:ext cx="7749797" cy="42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10648" y="495575"/>
            <a:ext cx="885697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Adjoint Sensitivity Method and Backpropagation Through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Dreyfus, S. E. (1962). “The Numerical Solution of Variational Problems”. In: Journal of Mathematical Analysis and Applications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L. Petzold, and R. Serban (2003). “Adjoint Sensitivity Analysis for Differential-Algebraic Equations: The Adjoint DAE System and Its Numerical Solution”. In: SIAM Journal on Scientific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and L. Petzold (2002). “Adjoint sensitivity analysis for differential-algebraic equations: algorithms and software”. In: Journal of Computational and Applied Mathematics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Werbos</a:t>
            </a:r>
            <a:r>
              <a:rPr lang="en-US" sz="1400" dirty="0"/>
              <a:t>, P. J. (1990). “Backpropagation through time: what it does and how to do it”. In: Proceedings of the IEEE </a:t>
            </a:r>
          </a:p>
          <a:p>
            <a:endParaRPr lang="en-US" sz="1400" dirty="0"/>
          </a:p>
          <a:p>
            <a:r>
              <a:rPr lang="en-US" sz="1400" b="1" dirty="0"/>
              <a:t>Neural Ordinary Differential Equations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R. T. Q. Chen, et al., Neural Ordinary Differential Equations,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 Rackauckas, Q Nie, </a:t>
            </a:r>
            <a:r>
              <a:rPr lang="en-US" sz="1400" dirty="0" err="1"/>
              <a:t>DifferentialEquations.jl</a:t>
            </a:r>
            <a:r>
              <a:rPr lang="en-US" sz="1400" dirty="0"/>
              <a:t> – A Performant and Feature-Rich Ecosystem for Solving Differential Equations in Julia, Journal of Open Research Software, 2017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2"/>
              </a:rPr>
              <a:t>https://implicit-layers-tutorial.org/neural_odes/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https://ayandas.me/blogs/2020-03-20-neural-ode</a:t>
            </a:r>
            <a:endParaRPr lang="en-US" sz="1400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https://iclr2020deepdiffeq.rice.edu/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78238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Implement</a:t>
            </a:r>
            <a:r>
              <a:rPr lang="en-US" sz="1400" b="1" dirty="0"/>
              <a:t> </a:t>
            </a:r>
            <a:r>
              <a:rPr lang="en-US" sz="1400" dirty="0"/>
              <a:t>NODE to fit nonlinear ODE of your choice (e.g., Lorenz attractor, Van Der Pol oscillator, Lotka Volterra, Three-body problem, Double pendulum, Elastic pendulum, …) other than damped pendulum.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trained NODE solution against ground truth solution obtained by solving known ODE system, obtained e.g., via </a:t>
            </a:r>
            <a:r>
              <a:rPr lang="en-US" sz="1400" dirty="0" err="1"/>
              <a:t>scipy.integrate</a:t>
            </a:r>
            <a:endParaRPr lang="en-US" sz="1400" dirty="0"/>
          </a:p>
          <a:p>
            <a:r>
              <a:rPr lang="en-US" sz="1400" dirty="0"/>
              <a:t>Optional: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NODE solutions obtained with adjoint sensitivity method (e.g. </a:t>
            </a:r>
            <a:r>
              <a:rPr lang="en-US" sz="1400" dirty="0" err="1"/>
              <a:t>torch.diffeq</a:t>
            </a:r>
            <a:r>
              <a:rPr lang="en-US" sz="1400" dirty="0"/>
              <a:t>) vs BPTT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NODE solutions with different neural architectures (number of layers, number of hidden neurons, activation functions)</a:t>
            </a:r>
          </a:p>
          <a:p>
            <a:endParaRPr lang="en-US" sz="1400" dirty="0"/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plotting the solution. </a:t>
            </a:r>
          </a:p>
          <a:p>
            <a:endParaRPr lang="en-US" sz="1400" dirty="0"/>
          </a:p>
          <a:p>
            <a:r>
              <a:rPr lang="en-US" sz="1400" dirty="0"/>
              <a:t>Few open-source benchmark implementations of nonlinear ODEs:</a:t>
            </a:r>
          </a:p>
          <a:p>
            <a:r>
              <a:rPr lang="en-US" sz="1400" dirty="0">
                <a:hlinkClick r:id="rId2"/>
              </a:rPr>
              <a:t>https://github.com/dynamicslab/sindy-original-example/tree/30f4dcd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3"/>
              </a:rPr>
              <a:t>https://github.com/pnnl/neuromancer/blob/master/src/neuromancer/psl/autonomous.py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4"/>
              </a:rPr>
              <a:t>https://github.com/SciML/SciMLBenchmarks.jl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8" y="32217"/>
            <a:ext cx="6247028" cy="460857"/>
          </a:xfrm>
        </p:spPr>
        <p:txBody>
          <a:bodyPr/>
          <a:lstStyle/>
          <a:p>
            <a:r>
              <a:rPr lang="en-US" sz="2000" dirty="0"/>
              <a:t>Neural Differential Equations (NDEs)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385358" y="564053"/>
            <a:ext cx="333512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Engineering systems modeling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6C43-BCBA-0BA2-F481-A8992E22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1208-61B8-CC0E-C810-AA87E186FE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72872" y="918949"/>
            <a:ext cx="4949588" cy="3795927"/>
          </a:xfrm>
        </p:spPr>
        <p:txBody>
          <a:bodyPr/>
          <a:lstStyle/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State space</a:t>
            </a:r>
            <a:r>
              <a:rPr lang="en-US" sz="1500" dirty="0"/>
              <a:t>: the set of all possible states the system can be in.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Dynamics map</a:t>
            </a:r>
            <a:r>
              <a:rPr lang="en-US" sz="1500" dirty="0"/>
              <a:t>: describes how the system evolves over time. Either described by differential (continuous tine) or difference equations (discrete time).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Trajectory:</a:t>
            </a:r>
            <a:r>
              <a:rPr lang="en-US" sz="1500" dirty="0"/>
              <a:t> the path a system follows through phase space.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Initial condition: </a:t>
            </a:r>
            <a:r>
              <a:rPr lang="en-US" sz="1500" dirty="0"/>
              <a:t>specifies the starting state of a dynamical system at a given initial time.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Fixed point</a:t>
            </a:r>
            <a:r>
              <a:rPr lang="en-US" sz="1500" dirty="0"/>
              <a:t> </a:t>
            </a:r>
            <a:r>
              <a:rPr lang="en-US" sz="1500" b="1" dirty="0"/>
              <a:t>(equilibrium): </a:t>
            </a:r>
            <a:r>
              <a:rPr lang="en-US" sz="1500" dirty="0"/>
              <a:t>a state where the system does not change.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Stable fixed point:</a:t>
            </a:r>
            <a:r>
              <a:rPr lang="en-US" sz="1500" dirty="0"/>
              <a:t> nearby points move toward it, i.e., dynamics map is contracting.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Unstable fixed point:</a:t>
            </a:r>
            <a:r>
              <a:rPr lang="en-US" sz="1500" dirty="0"/>
              <a:t> nearby points move away from it, i.e., dynamics map is expanding.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C6A0D-5CA5-49B3-E45F-AC5A5AA2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Dynamical Systems Jargon</a:t>
            </a:r>
          </a:p>
        </p:txBody>
      </p:sp>
      <p:pic>
        <p:nvPicPr>
          <p:cNvPr id="1027" name="Picture 3" descr="State space: vector field and trajectory for a given initial condition ...">
            <a:extLst>
              <a:ext uri="{FF2B5EF4-FFF2-40B4-BE49-F238E27FC236}">
                <a16:creationId xmlns:a16="http://schemas.microsoft.com/office/drawing/2014/main" id="{7576B90C-4382-965D-5792-3887151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79" y="669315"/>
            <a:ext cx="4126173" cy="39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D161D-A197-F731-5F39-6F615D79F133}"/>
              </a:ext>
            </a:extLst>
          </p:cNvPr>
          <p:cNvSpPr txBox="1"/>
          <p:nvPr/>
        </p:nvSpPr>
        <p:spPr>
          <a:xfrm>
            <a:off x="4997354" y="4582283"/>
            <a:ext cx="4126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of a single trajectory with stable fixed point plotted over a vector field in 2D state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C1BB2-EC42-EF1F-8B98-D6475C946FC7}"/>
              </a:ext>
            </a:extLst>
          </p:cNvPr>
          <p:cNvSpPr txBox="1"/>
          <p:nvPr/>
        </p:nvSpPr>
        <p:spPr>
          <a:xfrm>
            <a:off x="784746" y="4828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https://en.wikipedia.org/wiki/Dynamical_system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0832-FFA7-DB51-0700-07216C0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803CC-AE78-6600-4FAC-A2969667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E4030-0132-82A3-D616-96113653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System of Ordinary Differential Equations (ODEs)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B3F1D-5A58-625C-E07C-081A2995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89"/>
          <a:stretch>
            <a:fillRect/>
          </a:stretch>
        </p:blipFill>
        <p:spPr>
          <a:xfrm>
            <a:off x="204106" y="800747"/>
            <a:ext cx="8825594" cy="164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C801E-2EE7-F0DB-AB61-33D8024A8CCF}"/>
              </a:ext>
            </a:extLst>
          </p:cNvPr>
          <p:cNvSpPr txBox="1"/>
          <p:nvPr/>
        </p:nvSpPr>
        <p:spPr>
          <a:xfrm>
            <a:off x="250415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https://web.uvic.ca/~tbazett/diffyqs/diffyqs.html</a:t>
            </a:r>
            <a:r>
              <a:rPr lang="en-US" sz="1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8876-C9AB-CF38-AA83-1715F39E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8" t="2617"/>
          <a:stretch>
            <a:fillRect/>
          </a:stretch>
        </p:blipFill>
        <p:spPr>
          <a:xfrm>
            <a:off x="138580" y="2773460"/>
            <a:ext cx="2739895" cy="2058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17A1-D470-CE00-5A67-58937963B2A9}"/>
              </a:ext>
            </a:extLst>
          </p:cNvPr>
          <p:cNvSpPr txBox="1"/>
          <p:nvPr/>
        </p:nvSpPr>
        <p:spPr>
          <a:xfrm>
            <a:off x="1209143" y="2483133"/>
            <a:ext cx="87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5F7FF-2CE1-A4AE-A770-86B51849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594" y="2790910"/>
            <a:ext cx="2729426" cy="2059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C2FE-F304-F73A-90C0-1E1A5AC5B9F1}"/>
              </a:ext>
            </a:extLst>
          </p:cNvPr>
          <p:cNvSpPr txBox="1"/>
          <p:nvPr/>
        </p:nvSpPr>
        <p:spPr>
          <a:xfrm>
            <a:off x="3987155" y="2515410"/>
            <a:ext cx="1024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unstable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50A65-514E-CC3F-A71B-50C97EA0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10" y="2771827"/>
            <a:ext cx="2729426" cy="2060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D0EBE-CB1B-3008-91D4-313DBDA77933}"/>
              </a:ext>
            </a:extLst>
          </p:cNvPr>
          <p:cNvSpPr txBox="1"/>
          <p:nvPr/>
        </p:nvSpPr>
        <p:spPr>
          <a:xfrm>
            <a:off x="6591107" y="2506766"/>
            <a:ext cx="1745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Energy-conserving</a:t>
            </a:r>
          </a:p>
        </p:txBody>
      </p:sp>
    </p:spTree>
    <p:extLst>
      <p:ext uri="{BB962C8B-B14F-4D97-AF65-F5344CB8AC3E}">
        <p14:creationId xmlns:p14="http://schemas.microsoft.com/office/powerpoint/2010/main" val="1664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AC8D-2ACD-E353-7ED6-4B7AD6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68D1D-6FEB-74BB-2D94-E2BB82F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6FBF9-4BD1-8EF3-125E-75A3819A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 Initial Value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38061-EEA8-F6E8-E4FF-C3504D5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98"/>
          <a:stretch>
            <a:fillRect/>
          </a:stretch>
        </p:blipFill>
        <p:spPr>
          <a:xfrm>
            <a:off x="159203" y="653144"/>
            <a:ext cx="8825594" cy="2347004"/>
          </a:xfrm>
          <a:prstGeom prst="rect">
            <a:avLst/>
          </a:prstGeom>
        </p:spPr>
      </p:pic>
      <p:pic>
        <p:nvPicPr>
          <p:cNvPr id="5124" name="Picture 4" descr="Differential Equations - Direction Fields">
            <a:extLst>
              <a:ext uri="{FF2B5EF4-FFF2-40B4-BE49-F238E27FC236}">
                <a16:creationId xmlns:a16="http://schemas.microsoft.com/office/drawing/2014/main" id="{BDFE2E3B-2B61-C162-B16D-DDA7C9D0C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 r="4023"/>
          <a:stretch>
            <a:fillRect/>
          </a:stretch>
        </p:blipFill>
        <p:spPr bwMode="auto">
          <a:xfrm>
            <a:off x="5034009" y="3498449"/>
            <a:ext cx="1773563" cy="1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ting - How can I plot the direction field for a differential equation?  - Mathematica Stack Exchange">
            <a:extLst>
              <a:ext uri="{FF2B5EF4-FFF2-40B4-BE49-F238E27FC236}">
                <a16:creationId xmlns:a16="http://schemas.microsoft.com/office/drawing/2014/main" id="{FC62DE9F-F701-2EF6-D9B2-97DF69C0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6864" r="7731" b="6911"/>
          <a:stretch>
            <a:fillRect/>
          </a:stretch>
        </p:blipFill>
        <p:spPr bwMode="auto">
          <a:xfrm>
            <a:off x="7103201" y="3480270"/>
            <a:ext cx="1605385" cy="16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sing Matlab for Higher Order ODEs and Systems of ODEs">
            <a:extLst>
              <a:ext uri="{FF2B5EF4-FFF2-40B4-BE49-F238E27FC236}">
                <a16:creationId xmlns:a16="http://schemas.microsoft.com/office/drawing/2014/main" id="{C16B7275-5BB1-9C52-97DB-52E34BAA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b="6916"/>
          <a:stretch>
            <a:fillRect/>
          </a:stretch>
        </p:blipFill>
        <p:spPr bwMode="auto">
          <a:xfrm>
            <a:off x="2772655" y="3557642"/>
            <a:ext cx="1914668" cy="15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C0EFB6A-F4F9-AD38-DAD5-70545E18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" y="3480270"/>
            <a:ext cx="2549185" cy="162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A666D-71C2-65EC-3B6F-789FF7236BF6}"/>
              </a:ext>
            </a:extLst>
          </p:cNvPr>
          <p:cNvSpPr txBox="1"/>
          <p:nvPr/>
        </p:nvSpPr>
        <p:spPr>
          <a:xfrm>
            <a:off x="199590" y="3095410"/>
            <a:ext cx="8726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 initial conditions yield different solutions trajectories determined by the underlying vector field.</a:t>
            </a:r>
          </a:p>
        </p:txBody>
      </p:sp>
    </p:spTree>
    <p:extLst>
      <p:ext uri="{BB962C8B-B14F-4D97-AF65-F5344CB8AC3E}">
        <p14:creationId xmlns:p14="http://schemas.microsoft.com/office/powerpoint/2010/main" val="28316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6331-D943-082F-1B0E-ABF29D5D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66759-FC6F-1E12-3E9D-DF1A5366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0FAF-C4BD-DD64-4BBB-12A36339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ODEs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C333-0637-78D8-E2C0-CB77D7C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3" y="863033"/>
            <a:ext cx="8953693" cy="190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5853-C64B-4221-924F-46F62BDE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" y="2849519"/>
            <a:ext cx="8895673" cy="19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6080</TotalTime>
  <Words>1575</Words>
  <Application>Microsoft Office PowerPoint</Application>
  <PresentationFormat>On-screen Show (16:9)</PresentationFormat>
  <Paragraphs>172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Neural Differential Equations (NDEs) Applications</vt:lpstr>
      <vt:lpstr>Components of Neural Differential Equations (NDEs)</vt:lpstr>
      <vt:lpstr>Dynamical Systems Jargon</vt:lpstr>
      <vt:lpstr>System of Ordinary Differential Equations (ODEs)</vt:lpstr>
      <vt:lpstr>ODE Initial Value Problem</vt:lpstr>
      <vt:lpstr>ODEs Solver</vt:lpstr>
      <vt:lpstr>Family of ODEs Solvers</vt:lpstr>
      <vt:lpstr>Neural Ordinary Differential Equations (NODEs)</vt:lpstr>
      <vt:lpstr>ResNet vs NODE</vt:lpstr>
      <vt:lpstr>Data-Driven NODE Modeling Problem </vt:lpstr>
      <vt:lpstr>NODE Dataset and Loss Function</vt:lpstr>
      <vt:lpstr>Differentiating Through ODEs Solvers</vt:lpstr>
      <vt:lpstr>Backpropagation through time (BPTT)</vt:lpstr>
      <vt:lpstr>Adjoint Sensitivity Method (Continuous-time BPTT)</vt:lpstr>
      <vt:lpstr>System Identification with Neural ODE Example</vt:lpstr>
      <vt:lpstr>NODE Advantages</vt:lpstr>
      <vt:lpstr>NODE Challenges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162</cp:revision>
  <dcterms:created xsi:type="dcterms:W3CDTF">2024-09-05T00:30:18Z</dcterms:created>
  <dcterms:modified xsi:type="dcterms:W3CDTF">2025-09-19T16:52:53Z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